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70" r:id="rId9"/>
    <p:sldId id="271" r:id="rId10"/>
    <p:sldId id="268" r:id="rId11"/>
    <p:sldId id="269" r:id="rId12"/>
    <p:sldId id="274" r:id="rId13"/>
    <p:sldId id="275" r:id="rId14"/>
    <p:sldId id="258" r:id="rId15"/>
  </p:sldIdLst>
  <p:sldSz cx="10080625" cy="565308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65A7"/>
    <a:srgbClr val="C844AF"/>
    <a:srgbClr val="F34E1B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714" autoAdjust="0"/>
  </p:normalViewPr>
  <p:slideViewPr>
    <p:cSldViewPr>
      <p:cViewPr varScale="1">
        <p:scale>
          <a:sx n="102" d="100"/>
          <a:sy n="102" d="100"/>
        </p:scale>
        <p:origin x="-744" y="-90"/>
      </p:cViewPr>
      <p:guideLst>
        <p:guide orient="horz" pos="17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6047" y="1756122"/>
            <a:ext cx="8568531" cy="12117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2094" y="3203417"/>
            <a:ext cx="7056438" cy="14446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CFBD-9CBC-460D-A556-027C47BA848A}" type="datetimeFigureOut">
              <a:rPr lang="zh-CN" altLang="en-US" smtClean="0"/>
              <a:pPr/>
              <a:t>2017/5/2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2F15-0F49-408F-BF1A-6B6766129D5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幻灯片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8" y="0"/>
            <a:ext cx="10068968" cy="5653088"/>
          </a:xfrm>
          <a:prstGeom prst="rect">
            <a:avLst/>
          </a:prstGeom>
        </p:spPr>
      </p:pic>
      <p:pic>
        <p:nvPicPr>
          <p:cNvPr id="8" name="图片 7" descr="图片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90" y="0"/>
            <a:ext cx="2316289" cy="7863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CFBD-9CBC-460D-A556-027C47BA848A}" type="datetimeFigureOut">
              <a:rPr lang="zh-CN" altLang="en-US" smtClean="0"/>
              <a:pPr/>
              <a:t>2017/5/2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2F15-0F49-408F-BF1A-6B6766129D5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幻灯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8" y="0"/>
            <a:ext cx="10068968" cy="5653088"/>
          </a:xfrm>
          <a:prstGeom prst="rect">
            <a:avLst/>
          </a:prstGeom>
        </p:spPr>
      </p:pic>
      <p:pic>
        <p:nvPicPr>
          <p:cNvPr id="8" name="图片 7" descr="图片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26460" y="5057595"/>
            <a:ext cx="1754165" cy="595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6300" y="3632633"/>
            <a:ext cx="8568531" cy="112276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6300" y="2396020"/>
            <a:ext cx="8568531" cy="123661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CFBD-9CBC-460D-A556-027C47BA848A}" type="datetimeFigureOut">
              <a:rPr lang="zh-CN" altLang="en-US" smtClean="0"/>
              <a:pPr/>
              <a:t>2017/5/2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2F15-0F49-408F-BF1A-6B6766129D5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幻灯片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8" y="0"/>
            <a:ext cx="10068968" cy="5653088"/>
          </a:xfrm>
          <a:prstGeom prst="rect">
            <a:avLst/>
          </a:prstGeom>
        </p:spPr>
      </p:pic>
      <p:pic>
        <p:nvPicPr>
          <p:cNvPr id="8" name="图片 7" descr="图片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7031" y="4683431"/>
            <a:ext cx="2316289" cy="786319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 userDrawn="1"/>
        </p:nvSpPr>
        <p:spPr>
          <a:xfrm>
            <a:off x="3325824" y="2610661"/>
            <a:ext cx="3500438" cy="271621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历史的见证</a:t>
            </a: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/>
            </a:r>
            <a:b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</a:b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·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全国重点文物保护单位</a:t>
            </a:r>
            <a:b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</a:b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·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国家</a:t>
            </a: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AAAA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级旅游景区</a:t>
            </a:r>
            <a:b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</a:b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·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中国洋务运动的产物</a:t>
            </a:r>
            <a:b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</a:b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·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历史上被称为“八闽门户、天南锁钥”。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04031" y="226386"/>
            <a:ext cx="9072563" cy="94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4031" y="1319054"/>
            <a:ext cx="9072563" cy="3730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04031" y="5239575"/>
            <a:ext cx="2352146" cy="300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ECFBD-9CBC-460D-A556-027C47BA848A}" type="datetimeFigureOut">
              <a:rPr lang="zh-CN" altLang="en-US" smtClean="0"/>
              <a:pPr/>
              <a:t>2017/5/2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444214" y="5239575"/>
            <a:ext cx="3192198" cy="300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24448" y="5239575"/>
            <a:ext cx="2352146" cy="300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62F15-0F49-408F-BF1A-6B6766129D5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-317538" y="1969288"/>
            <a:ext cx="9786974" cy="928687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3600" b="1" dirty="0" smtClean="0">
                <a:solidFill>
                  <a:srgbClr val="953735"/>
                </a:solidFill>
                <a:latin typeface="微软雅黑"/>
                <a:ea typeface="微软雅黑"/>
                <a:cs typeface="微软雅黑"/>
              </a:rPr>
              <a:t>胡里山炮台景区后山绿化提升改造采购方案</a:t>
            </a:r>
            <a:endParaRPr lang="zh-CN" altLang="en-US" sz="3600" b="1" dirty="0" smtClean="0">
              <a:solidFill>
                <a:srgbClr val="953735"/>
              </a:solidFill>
              <a:latin typeface="微软雅黑"/>
              <a:ea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区域现状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90" y="897718"/>
            <a:ext cx="1771185" cy="235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90" y="3326610"/>
            <a:ext cx="1746506" cy="232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9916" y="897718"/>
            <a:ext cx="3004728" cy="224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9916" y="3326610"/>
            <a:ext cx="3006720" cy="225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3188" y="183338"/>
            <a:ext cx="28604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22" y="183338"/>
            <a:ext cx="1631380" cy="212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111751" y="2826544"/>
            <a:ext cx="4857784" cy="55399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500" dirty="0" smtClean="0"/>
              <a:t>除了图中几个区域外，景区还有多处边角区域缺水黄土裸露，影响美观。</a:t>
            </a:r>
            <a:endParaRPr lang="zh-CN" alt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优化方案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090" y="4255304"/>
            <a:ext cx="4714908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部分区域采用紫花马樱丹修补黄土裸露的边角区域，耐旱，全年开花，长密后修剪可达到良好的修饰效果。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91" y="897718"/>
            <a:ext cx="4714908" cy="315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26" y="897717"/>
            <a:ext cx="4572297" cy="31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5183188" y="4255304"/>
            <a:ext cx="4643470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部分区域采用雪茄花进行包边，全年开花，长密后修剪可达到良好的修饰效果。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区域现状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8742" y="3898114"/>
            <a:ext cx="4857784" cy="3231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500" dirty="0" smtClean="0"/>
              <a:t>此区域的红色与粉色扶桑数量偏少，无法形成规模效果。</a:t>
            </a:r>
            <a:endParaRPr lang="zh-CN" altLang="en-US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28" y="826280"/>
            <a:ext cx="3383882" cy="450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370" y="326214"/>
            <a:ext cx="4071966" cy="303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优化方案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652" y="4683932"/>
            <a:ext cx="4071966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红色高杆扶桑数量增加</a:t>
            </a:r>
            <a:r>
              <a:rPr lang="en-US" altLang="zh-CN" dirty="0" smtClean="0"/>
              <a:t>1-2</a:t>
            </a:r>
            <a:r>
              <a:rPr lang="zh-CN" altLang="en-US" dirty="0" smtClean="0"/>
              <a:t>倍，交错式种植。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83122" y="4683932"/>
            <a:ext cx="4643470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粉色矮杆扶桑数量增加</a:t>
            </a:r>
            <a:r>
              <a:rPr lang="en-US" altLang="zh-CN" dirty="0" smtClean="0"/>
              <a:t>1</a:t>
            </a:r>
            <a:r>
              <a:rPr lang="zh-CN" altLang="en-US" dirty="0" smtClean="0"/>
              <a:t>倍左右，向草坡内凸出</a:t>
            </a:r>
            <a:r>
              <a:rPr lang="en-US" altLang="zh-CN" dirty="0" smtClean="0"/>
              <a:t>1-2</a:t>
            </a:r>
            <a:r>
              <a:rPr lang="zh-CN" altLang="en-US" dirty="0" smtClean="0"/>
              <a:t>层，密植。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18" y="826280"/>
            <a:ext cx="2857520" cy="380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2" y="969156"/>
            <a:ext cx="469493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376488" y="1817688"/>
            <a:ext cx="5070475" cy="928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smtClean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THANKS</a:t>
            </a:r>
            <a:endParaRPr kumimoji="0" lang="zh-CN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953735"/>
              </a:solidFill>
              <a:effectLst/>
              <a:uLnTx/>
              <a:uFillTx/>
              <a:latin typeface="微软雅黑"/>
              <a:ea typeface="微软雅黑"/>
              <a:cs typeface="微软雅黑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3254375" y="2254250"/>
            <a:ext cx="3500438" cy="271621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历史的见证</a:t>
            </a: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/>
            </a:r>
            <a:b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</a:b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·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全国重点文物保护单位</a:t>
            </a:r>
            <a:b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</a:b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·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国家</a:t>
            </a: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AAAA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级旅游景区</a:t>
            </a:r>
            <a:b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</a:b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·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中国洋务运动的产物</a:t>
            </a:r>
            <a:b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</a:br>
            <a:r>
              <a:rPr lang="en-US" altLang="zh-CN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·</a:t>
            </a:r>
            <a:r>
              <a:rPr lang="zh-CN" altLang="en-US" sz="1000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历史上被称为“八闽门户、天南锁钥”。</a:t>
            </a:r>
          </a:p>
        </p:txBody>
      </p:sp>
      <p:pic>
        <p:nvPicPr>
          <p:cNvPr id="6" name="图片 5" descr="1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9387" y="4267200"/>
            <a:ext cx="2736809" cy="91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区域现状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28" y="826280"/>
            <a:ext cx="458671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0" y="2499429"/>
            <a:ext cx="4214842" cy="315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1012" y="-1"/>
            <a:ext cx="4235580" cy="318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82528" y="4398180"/>
            <a:ext cx="45720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游客踩踏及台风期间破坏严重，此处为领导视察主通道，影响美观，视觉效果差。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优化方案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01600" y="111900"/>
            <a:ext cx="9799782" cy="3030909"/>
            <a:chOff x="101600" y="1154545"/>
            <a:chExt cx="9799782" cy="3030909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11090" y="4183866"/>
              <a:ext cx="978700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 flipH="1" flipV="1">
              <a:off x="-68299" y="4005271"/>
              <a:ext cx="357984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任意多边形 19"/>
            <p:cNvSpPr/>
            <p:nvPr/>
          </p:nvSpPr>
          <p:spPr>
            <a:xfrm>
              <a:off x="8331200" y="1154545"/>
              <a:ext cx="1570182" cy="3029528"/>
            </a:xfrm>
            <a:custGeom>
              <a:avLst/>
              <a:gdLst>
                <a:gd name="connsiteX0" fmla="*/ 1570182 w 1570182"/>
                <a:gd name="connsiteY0" fmla="*/ 3029528 h 3029528"/>
                <a:gd name="connsiteX1" fmla="*/ 1173018 w 1570182"/>
                <a:gd name="connsiteY1" fmla="*/ 2549237 h 3029528"/>
                <a:gd name="connsiteX2" fmla="*/ 692727 w 1570182"/>
                <a:gd name="connsiteY2" fmla="*/ 1884219 h 3029528"/>
                <a:gd name="connsiteX3" fmla="*/ 314036 w 1570182"/>
                <a:gd name="connsiteY3" fmla="*/ 1191491 h 3029528"/>
                <a:gd name="connsiteX4" fmla="*/ 101600 w 1570182"/>
                <a:gd name="connsiteY4" fmla="*/ 526473 h 3029528"/>
                <a:gd name="connsiteX5" fmla="*/ 0 w 1570182"/>
                <a:gd name="connsiteY5" fmla="*/ 0 h 302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0182" h="3029528">
                  <a:moveTo>
                    <a:pt x="1570182" y="3029528"/>
                  </a:moveTo>
                  <a:lnTo>
                    <a:pt x="1173018" y="2549237"/>
                  </a:lnTo>
                  <a:lnTo>
                    <a:pt x="692727" y="1884219"/>
                  </a:lnTo>
                  <a:lnTo>
                    <a:pt x="314036" y="1191491"/>
                  </a:lnTo>
                  <a:lnTo>
                    <a:pt x="101600" y="526473"/>
                  </a:lnTo>
                  <a:lnTo>
                    <a:pt x="0" y="0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101600" y="1163782"/>
              <a:ext cx="8229600" cy="2669309"/>
            </a:xfrm>
            <a:custGeom>
              <a:avLst/>
              <a:gdLst>
                <a:gd name="connsiteX0" fmla="*/ 0 w 8229600"/>
                <a:gd name="connsiteY0" fmla="*/ 2669309 h 2669309"/>
                <a:gd name="connsiteX1" fmla="*/ 646545 w 8229600"/>
                <a:gd name="connsiteY1" fmla="*/ 2641600 h 2669309"/>
                <a:gd name="connsiteX2" fmla="*/ 1394691 w 8229600"/>
                <a:gd name="connsiteY2" fmla="*/ 2576945 h 2669309"/>
                <a:gd name="connsiteX3" fmla="*/ 2142836 w 8229600"/>
                <a:gd name="connsiteY3" fmla="*/ 2466109 h 2669309"/>
                <a:gd name="connsiteX4" fmla="*/ 3094182 w 8229600"/>
                <a:gd name="connsiteY4" fmla="*/ 2309091 h 2669309"/>
                <a:gd name="connsiteX5" fmla="*/ 4535055 w 8229600"/>
                <a:gd name="connsiteY5" fmla="*/ 1985818 h 2669309"/>
                <a:gd name="connsiteX6" fmla="*/ 5735782 w 8229600"/>
                <a:gd name="connsiteY6" fmla="*/ 1487054 h 2669309"/>
                <a:gd name="connsiteX7" fmla="*/ 6539345 w 8229600"/>
                <a:gd name="connsiteY7" fmla="*/ 969818 h 2669309"/>
                <a:gd name="connsiteX8" fmla="*/ 7610764 w 8229600"/>
                <a:gd name="connsiteY8" fmla="*/ 267854 h 2669309"/>
                <a:gd name="connsiteX9" fmla="*/ 8229600 w 8229600"/>
                <a:gd name="connsiteY9" fmla="*/ 0 h 26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29600" h="2669309">
                  <a:moveTo>
                    <a:pt x="0" y="2669309"/>
                  </a:moveTo>
                  <a:lnTo>
                    <a:pt x="646545" y="2641600"/>
                  </a:lnTo>
                  <a:lnTo>
                    <a:pt x="1394691" y="2576945"/>
                  </a:lnTo>
                  <a:lnTo>
                    <a:pt x="2142836" y="2466109"/>
                  </a:lnTo>
                  <a:lnTo>
                    <a:pt x="3094182" y="2309091"/>
                  </a:lnTo>
                  <a:lnTo>
                    <a:pt x="4535055" y="1985818"/>
                  </a:lnTo>
                  <a:lnTo>
                    <a:pt x="5735782" y="1487054"/>
                  </a:lnTo>
                  <a:lnTo>
                    <a:pt x="6539345" y="969818"/>
                  </a:lnTo>
                  <a:lnTo>
                    <a:pt x="7610764" y="267854"/>
                  </a:lnTo>
                  <a:lnTo>
                    <a:pt x="8229600" y="0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任意多边形 22"/>
          <p:cNvSpPr/>
          <p:nvPr/>
        </p:nvSpPr>
        <p:spPr>
          <a:xfrm>
            <a:off x="120073" y="203200"/>
            <a:ext cx="8266545" cy="2927927"/>
          </a:xfrm>
          <a:custGeom>
            <a:avLst/>
            <a:gdLst>
              <a:gd name="connsiteX0" fmla="*/ 166254 w 8266545"/>
              <a:gd name="connsiteY0" fmla="*/ 2604655 h 2927927"/>
              <a:gd name="connsiteX1" fmla="*/ 73891 w 8266545"/>
              <a:gd name="connsiteY1" fmla="*/ 2604655 h 2927927"/>
              <a:gd name="connsiteX2" fmla="*/ 27709 w 8266545"/>
              <a:gd name="connsiteY2" fmla="*/ 2632364 h 2927927"/>
              <a:gd name="connsiteX3" fmla="*/ 0 w 8266545"/>
              <a:gd name="connsiteY3" fmla="*/ 2706255 h 2927927"/>
              <a:gd name="connsiteX4" fmla="*/ 9236 w 8266545"/>
              <a:gd name="connsiteY4" fmla="*/ 2780145 h 2927927"/>
              <a:gd name="connsiteX5" fmla="*/ 27709 w 8266545"/>
              <a:gd name="connsiteY5" fmla="*/ 2918691 h 2927927"/>
              <a:gd name="connsiteX6" fmla="*/ 277091 w 8266545"/>
              <a:gd name="connsiteY6" fmla="*/ 2927927 h 2927927"/>
              <a:gd name="connsiteX7" fmla="*/ 1930400 w 8266545"/>
              <a:gd name="connsiteY7" fmla="*/ 2752436 h 2927927"/>
              <a:gd name="connsiteX8" fmla="*/ 4387272 w 8266545"/>
              <a:gd name="connsiteY8" fmla="*/ 2299855 h 2927927"/>
              <a:gd name="connsiteX9" fmla="*/ 5514109 w 8266545"/>
              <a:gd name="connsiteY9" fmla="*/ 1893455 h 2927927"/>
              <a:gd name="connsiteX10" fmla="*/ 6493163 w 8266545"/>
              <a:gd name="connsiteY10" fmla="*/ 1385455 h 2927927"/>
              <a:gd name="connsiteX11" fmla="*/ 7573818 w 8266545"/>
              <a:gd name="connsiteY11" fmla="*/ 646545 h 2927927"/>
              <a:gd name="connsiteX12" fmla="*/ 8229600 w 8266545"/>
              <a:gd name="connsiteY12" fmla="*/ 341745 h 2927927"/>
              <a:gd name="connsiteX13" fmla="*/ 8266545 w 8266545"/>
              <a:gd name="connsiteY13" fmla="*/ 267855 h 2927927"/>
              <a:gd name="connsiteX14" fmla="*/ 8220363 w 8266545"/>
              <a:gd name="connsiteY14" fmla="*/ 55418 h 2927927"/>
              <a:gd name="connsiteX15" fmla="*/ 8174182 w 8266545"/>
              <a:gd name="connsiteY15" fmla="*/ 0 h 2927927"/>
              <a:gd name="connsiteX16" fmla="*/ 8081818 w 8266545"/>
              <a:gd name="connsiteY16" fmla="*/ 0 h 2927927"/>
              <a:gd name="connsiteX17" fmla="*/ 7749309 w 8266545"/>
              <a:gd name="connsiteY17" fmla="*/ 138545 h 2927927"/>
              <a:gd name="connsiteX18" fmla="*/ 7462982 w 8266545"/>
              <a:gd name="connsiteY18" fmla="*/ 295564 h 2927927"/>
              <a:gd name="connsiteX19" fmla="*/ 6871854 w 8266545"/>
              <a:gd name="connsiteY19" fmla="*/ 683491 h 2927927"/>
              <a:gd name="connsiteX20" fmla="*/ 5661891 w 8266545"/>
              <a:gd name="connsiteY20" fmla="*/ 1459345 h 2927927"/>
              <a:gd name="connsiteX21" fmla="*/ 4618182 w 8266545"/>
              <a:gd name="connsiteY21" fmla="*/ 1884218 h 2927927"/>
              <a:gd name="connsiteX22" fmla="*/ 2992582 w 8266545"/>
              <a:gd name="connsiteY22" fmla="*/ 2262909 h 2927927"/>
              <a:gd name="connsiteX23" fmla="*/ 1302327 w 8266545"/>
              <a:gd name="connsiteY23" fmla="*/ 2512291 h 2927927"/>
              <a:gd name="connsiteX24" fmla="*/ 166254 w 8266545"/>
              <a:gd name="connsiteY24" fmla="*/ 2604655 h 29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66545" h="2927927">
                <a:moveTo>
                  <a:pt x="166254" y="2604655"/>
                </a:moveTo>
                <a:lnTo>
                  <a:pt x="73891" y="2604655"/>
                </a:lnTo>
                <a:lnTo>
                  <a:pt x="27709" y="2632364"/>
                </a:lnTo>
                <a:lnTo>
                  <a:pt x="0" y="2706255"/>
                </a:lnTo>
                <a:lnTo>
                  <a:pt x="9236" y="2780145"/>
                </a:lnTo>
                <a:lnTo>
                  <a:pt x="27709" y="2918691"/>
                </a:lnTo>
                <a:lnTo>
                  <a:pt x="277091" y="2927927"/>
                </a:lnTo>
                <a:lnTo>
                  <a:pt x="1930400" y="2752436"/>
                </a:lnTo>
                <a:lnTo>
                  <a:pt x="4387272" y="2299855"/>
                </a:lnTo>
                <a:lnTo>
                  <a:pt x="5514109" y="1893455"/>
                </a:lnTo>
                <a:lnTo>
                  <a:pt x="6493163" y="1385455"/>
                </a:lnTo>
                <a:lnTo>
                  <a:pt x="7573818" y="646545"/>
                </a:lnTo>
                <a:lnTo>
                  <a:pt x="8229600" y="341745"/>
                </a:lnTo>
                <a:lnTo>
                  <a:pt x="8266545" y="267855"/>
                </a:lnTo>
                <a:lnTo>
                  <a:pt x="8220363" y="55418"/>
                </a:lnTo>
                <a:lnTo>
                  <a:pt x="8174182" y="0"/>
                </a:lnTo>
                <a:lnTo>
                  <a:pt x="8081818" y="0"/>
                </a:lnTo>
                <a:lnTo>
                  <a:pt x="7749309" y="138545"/>
                </a:lnTo>
                <a:lnTo>
                  <a:pt x="7462982" y="295564"/>
                </a:lnTo>
                <a:lnTo>
                  <a:pt x="6871854" y="683491"/>
                </a:lnTo>
                <a:lnTo>
                  <a:pt x="5661891" y="1459345"/>
                </a:lnTo>
                <a:lnTo>
                  <a:pt x="4618182" y="1884218"/>
                </a:lnTo>
                <a:lnTo>
                  <a:pt x="2992582" y="2262909"/>
                </a:lnTo>
                <a:lnTo>
                  <a:pt x="1302327" y="2512291"/>
                </a:lnTo>
                <a:lnTo>
                  <a:pt x="166254" y="2604655"/>
                </a:lnTo>
                <a:close/>
              </a:path>
            </a:pathLst>
          </a:custGeom>
          <a:solidFill>
            <a:srgbClr val="F34E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609600" y="554182"/>
            <a:ext cx="7943273" cy="2586182"/>
          </a:xfrm>
          <a:custGeom>
            <a:avLst/>
            <a:gdLst>
              <a:gd name="connsiteX0" fmla="*/ 637309 w 7943273"/>
              <a:gd name="connsiteY0" fmla="*/ 2512291 h 2586182"/>
              <a:gd name="connsiteX1" fmla="*/ 267855 w 7943273"/>
              <a:gd name="connsiteY1" fmla="*/ 2530763 h 2586182"/>
              <a:gd name="connsiteX2" fmla="*/ 110836 w 7943273"/>
              <a:gd name="connsiteY2" fmla="*/ 2558473 h 2586182"/>
              <a:gd name="connsiteX3" fmla="*/ 0 w 7943273"/>
              <a:gd name="connsiteY3" fmla="*/ 2567709 h 2586182"/>
              <a:gd name="connsiteX4" fmla="*/ 175491 w 7943273"/>
              <a:gd name="connsiteY4" fmla="*/ 2586182 h 2586182"/>
              <a:gd name="connsiteX5" fmla="*/ 508000 w 7943273"/>
              <a:gd name="connsiteY5" fmla="*/ 2586182 h 2586182"/>
              <a:gd name="connsiteX6" fmla="*/ 1043709 w 7943273"/>
              <a:gd name="connsiteY6" fmla="*/ 2576945 h 2586182"/>
              <a:gd name="connsiteX7" fmla="*/ 1403927 w 7943273"/>
              <a:gd name="connsiteY7" fmla="*/ 2576945 h 2586182"/>
              <a:gd name="connsiteX8" fmla="*/ 1708727 w 7943273"/>
              <a:gd name="connsiteY8" fmla="*/ 2586182 h 2586182"/>
              <a:gd name="connsiteX9" fmla="*/ 1985818 w 7943273"/>
              <a:gd name="connsiteY9" fmla="*/ 2586182 h 2586182"/>
              <a:gd name="connsiteX10" fmla="*/ 2900218 w 7943273"/>
              <a:gd name="connsiteY10" fmla="*/ 2429163 h 2586182"/>
              <a:gd name="connsiteX11" fmla="*/ 3916218 w 7943273"/>
              <a:gd name="connsiteY11" fmla="*/ 2235200 h 2586182"/>
              <a:gd name="connsiteX12" fmla="*/ 4858327 w 7943273"/>
              <a:gd name="connsiteY12" fmla="*/ 1967345 h 2586182"/>
              <a:gd name="connsiteX13" fmla="*/ 6031345 w 7943273"/>
              <a:gd name="connsiteY13" fmla="*/ 1468582 h 2586182"/>
              <a:gd name="connsiteX14" fmla="*/ 6825673 w 7943273"/>
              <a:gd name="connsiteY14" fmla="*/ 1080654 h 2586182"/>
              <a:gd name="connsiteX15" fmla="*/ 7564582 w 7943273"/>
              <a:gd name="connsiteY15" fmla="*/ 683491 h 2586182"/>
              <a:gd name="connsiteX16" fmla="*/ 7850909 w 7943273"/>
              <a:gd name="connsiteY16" fmla="*/ 535709 h 2586182"/>
              <a:gd name="connsiteX17" fmla="*/ 7943273 w 7943273"/>
              <a:gd name="connsiteY17" fmla="*/ 480291 h 2586182"/>
              <a:gd name="connsiteX18" fmla="*/ 7869382 w 7943273"/>
              <a:gd name="connsiteY18" fmla="*/ 203200 h 2586182"/>
              <a:gd name="connsiteX19" fmla="*/ 7795491 w 7943273"/>
              <a:gd name="connsiteY19" fmla="*/ 0 h 2586182"/>
              <a:gd name="connsiteX20" fmla="*/ 7777018 w 7943273"/>
              <a:gd name="connsiteY20" fmla="*/ 9236 h 2586182"/>
              <a:gd name="connsiteX21" fmla="*/ 7453745 w 7943273"/>
              <a:gd name="connsiteY21" fmla="*/ 157018 h 2586182"/>
              <a:gd name="connsiteX22" fmla="*/ 7435273 w 7943273"/>
              <a:gd name="connsiteY22" fmla="*/ 175491 h 2586182"/>
              <a:gd name="connsiteX23" fmla="*/ 7028873 w 7943273"/>
              <a:gd name="connsiteY23" fmla="*/ 341745 h 2586182"/>
              <a:gd name="connsiteX24" fmla="*/ 6419273 w 7943273"/>
              <a:gd name="connsiteY24" fmla="*/ 785091 h 2586182"/>
              <a:gd name="connsiteX25" fmla="*/ 5892800 w 7943273"/>
              <a:gd name="connsiteY25" fmla="*/ 1126836 h 2586182"/>
              <a:gd name="connsiteX26" fmla="*/ 4987636 w 7943273"/>
              <a:gd name="connsiteY26" fmla="*/ 1579418 h 2586182"/>
              <a:gd name="connsiteX27" fmla="*/ 4054764 w 7943273"/>
              <a:gd name="connsiteY27" fmla="*/ 1902691 h 2586182"/>
              <a:gd name="connsiteX28" fmla="*/ 3777673 w 7943273"/>
              <a:gd name="connsiteY28" fmla="*/ 1995054 h 2586182"/>
              <a:gd name="connsiteX29" fmla="*/ 2807855 w 7943273"/>
              <a:gd name="connsiteY29" fmla="*/ 2170545 h 2586182"/>
              <a:gd name="connsiteX30" fmla="*/ 1976582 w 7943273"/>
              <a:gd name="connsiteY30" fmla="*/ 2318327 h 2586182"/>
              <a:gd name="connsiteX31" fmla="*/ 1366982 w 7943273"/>
              <a:gd name="connsiteY31" fmla="*/ 2429163 h 2586182"/>
              <a:gd name="connsiteX32" fmla="*/ 637309 w 7943273"/>
              <a:gd name="connsiteY32" fmla="*/ 2512291 h 258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273" h="2586182">
                <a:moveTo>
                  <a:pt x="637309" y="2512291"/>
                </a:moveTo>
                <a:lnTo>
                  <a:pt x="267855" y="2530763"/>
                </a:lnTo>
                <a:lnTo>
                  <a:pt x="110836" y="2558473"/>
                </a:lnTo>
                <a:lnTo>
                  <a:pt x="0" y="2567709"/>
                </a:lnTo>
                <a:lnTo>
                  <a:pt x="175491" y="2586182"/>
                </a:lnTo>
                <a:lnTo>
                  <a:pt x="508000" y="2586182"/>
                </a:lnTo>
                <a:lnTo>
                  <a:pt x="1043709" y="2576945"/>
                </a:lnTo>
                <a:lnTo>
                  <a:pt x="1403927" y="2576945"/>
                </a:lnTo>
                <a:lnTo>
                  <a:pt x="1708727" y="2586182"/>
                </a:lnTo>
                <a:lnTo>
                  <a:pt x="1985818" y="2586182"/>
                </a:lnTo>
                <a:lnTo>
                  <a:pt x="2900218" y="2429163"/>
                </a:lnTo>
                <a:lnTo>
                  <a:pt x="3916218" y="2235200"/>
                </a:lnTo>
                <a:lnTo>
                  <a:pt x="4858327" y="1967345"/>
                </a:lnTo>
                <a:lnTo>
                  <a:pt x="6031345" y="1468582"/>
                </a:lnTo>
                <a:lnTo>
                  <a:pt x="6825673" y="1080654"/>
                </a:lnTo>
                <a:lnTo>
                  <a:pt x="7564582" y="683491"/>
                </a:lnTo>
                <a:lnTo>
                  <a:pt x="7850909" y="535709"/>
                </a:lnTo>
                <a:lnTo>
                  <a:pt x="7943273" y="480291"/>
                </a:lnTo>
                <a:lnTo>
                  <a:pt x="7869382" y="203200"/>
                </a:lnTo>
                <a:lnTo>
                  <a:pt x="7795491" y="0"/>
                </a:lnTo>
                <a:lnTo>
                  <a:pt x="7777018" y="9236"/>
                </a:lnTo>
                <a:lnTo>
                  <a:pt x="7453745" y="157018"/>
                </a:lnTo>
                <a:lnTo>
                  <a:pt x="7435273" y="175491"/>
                </a:lnTo>
                <a:lnTo>
                  <a:pt x="7028873" y="341745"/>
                </a:lnTo>
                <a:lnTo>
                  <a:pt x="6419273" y="785091"/>
                </a:lnTo>
                <a:lnTo>
                  <a:pt x="5892800" y="1126836"/>
                </a:lnTo>
                <a:lnTo>
                  <a:pt x="4987636" y="1579418"/>
                </a:lnTo>
                <a:lnTo>
                  <a:pt x="4054764" y="1902691"/>
                </a:lnTo>
                <a:lnTo>
                  <a:pt x="3777673" y="1995054"/>
                </a:lnTo>
                <a:lnTo>
                  <a:pt x="2807855" y="2170545"/>
                </a:lnTo>
                <a:lnTo>
                  <a:pt x="1976582" y="2318327"/>
                </a:lnTo>
                <a:lnTo>
                  <a:pt x="1366982" y="2429163"/>
                </a:lnTo>
                <a:lnTo>
                  <a:pt x="637309" y="2512291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2789382" y="1062182"/>
            <a:ext cx="5883563" cy="2078182"/>
          </a:xfrm>
          <a:custGeom>
            <a:avLst/>
            <a:gdLst>
              <a:gd name="connsiteX0" fmla="*/ 794327 w 5883563"/>
              <a:gd name="connsiteY0" fmla="*/ 1930400 h 2078182"/>
              <a:gd name="connsiteX1" fmla="*/ 406400 w 5883563"/>
              <a:gd name="connsiteY1" fmla="*/ 2004291 h 2078182"/>
              <a:gd name="connsiteX2" fmla="*/ 83127 w 5883563"/>
              <a:gd name="connsiteY2" fmla="*/ 2050473 h 2078182"/>
              <a:gd name="connsiteX3" fmla="*/ 0 w 5883563"/>
              <a:gd name="connsiteY3" fmla="*/ 2068945 h 2078182"/>
              <a:gd name="connsiteX4" fmla="*/ 55418 w 5883563"/>
              <a:gd name="connsiteY4" fmla="*/ 2078182 h 2078182"/>
              <a:gd name="connsiteX5" fmla="*/ 378691 w 5883563"/>
              <a:gd name="connsiteY5" fmla="*/ 2078182 h 2078182"/>
              <a:gd name="connsiteX6" fmla="*/ 960582 w 5883563"/>
              <a:gd name="connsiteY6" fmla="*/ 2068945 h 2078182"/>
              <a:gd name="connsiteX7" fmla="*/ 1080654 w 5883563"/>
              <a:gd name="connsiteY7" fmla="*/ 2068945 h 2078182"/>
              <a:gd name="connsiteX8" fmla="*/ 1745673 w 5883563"/>
              <a:gd name="connsiteY8" fmla="*/ 1958109 h 2078182"/>
              <a:gd name="connsiteX9" fmla="*/ 2336800 w 5883563"/>
              <a:gd name="connsiteY9" fmla="*/ 1819563 h 2078182"/>
              <a:gd name="connsiteX10" fmla="*/ 3121891 w 5883563"/>
              <a:gd name="connsiteY10" fmla="*/ 1570182 h 2078182"/>
              <a:gd name="connsiteX11" fmla="*/ 4451927 w 5883563"/>
              <a:gd name="connsiteY11" fmla="*/ 1062182 h 2078182"/>
              <a:gd name="connsiteX12" fmla="*/ 5486400 w 5883563"/>
              <a:gd name="connsiteY12" fmla="*/ 517236 h 2078182"/>
              <a:gd name="connsiteX13" fmla="*/ 5865091 w 5883563"/>
              <a:gd name="connsiteY13" fmla="*/ 323273 h 2078182"/>
              <a:gd name="connsiteX14" fmla="*/ 5883563 w 5883563"/>
              <a:gd name="connsiteY14" fmla="*/ 304800 h 2078182"/>
              <a:gd name="connsiteX15" fmla="*/ 5791200 w 5883563"/>
              <a:gd name="connsiteY15" fmla="*/ 73891 h 2078182"/>
              <a:gd name="connsiteX16" fmla="*/ 5791200 w 5883563"/>
              <a:gd name="connsiteY16" fmla="*/ 18473 h 2078182"/>
              <a:gd name="connsiteX17" fmla="*/ 5781963 w 5883563"/>
              <a:gd name="connsiteY17" fmla="*/ 0 h 2078182"/>
              <a:gd name="connsiteX18" fmla="*/ 5523345 w 5883563"/>
              <a:gd name="connsiteY18" fmla="*/ 138545 h 2078182"/>
              <a:gd name="connsiteX19" fmla="*/ 5006109 w 5883563"/>
              <a:gd name="connsiteY19" fmla="*/ 415636 h 2078182"/>
              <a:gd name="connsiteX20" fmla="*/ 4451927 w 5883563"/>
              <a:gd name="connsiteY20" fmla="*/ 701963 h 2078182"/>
              <a:gd name="connsiteX21" fmla="*/ 3703782 w 5883563"/>
              <a:gd name="connsiteY21" fmla="*/ 1052945 h 2078182"/>
              <a:gd name="connsiteX22" fmla="*/ 2530763 w 5883563"/>
              <a:gd name="connsiteY22" fmla="*/ 1524000 h 2078182"/>
              <a:gd name="connsiteX23" fmla="*/ 1884218 w 5883563"/>
              <a:gd name="connsiteY23" fmla="*/ 1699491 h 2078182"/>
              <a:gd name="connsiteX24" fmla="*/ 794327 w 5883563"/>
              <a:gd name="connsiteY24" fmla="*/ 1930400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83563" h="2078182">
                <a:moveTo>
                  <a:pt x="794327" y="1930400"/>
                </a:moveTo>
                <a:lnTo>
                  <a:pt x="406400" y="2004291"/>
                </a:lnTo>
                <a:lnTo>
                  <a:pt x="83127" y="2050473"/>
                </a:lnTo>
                <a:lnTo>
                  <a:pt x="0" y="2068945"/>
                </a:lnTo>
                <a:lnTo>
                  <a:pt x="55418" y="2078182"/>
                </a:lnTo>
                <a:lnTo>
                  <a:pt x="378691" y="2078182"/>
                </a:lnTo>
                <a:lnTo>
                  <a:pt x="960582" y="2068945"/>
                </a:lnTo>
                <a:lnTo>
                  <a:pt x="1080654" y="2068945"/>
                </a:lnTo>
                <a:lnTo>
                  <a:pt x="1745673" y="1958109"/>
                </a:lnTo>
                <a:lnTo>
                  <a:pt x="2336800" y="1819563"/>
                </a:lnTo>
                <a:lnTo>
                  <a:pt x="3121891" y="1570182"/>
                </a:lnTo>
                <a:lnTo>
                  <a:pt x="4451927" y="1062182"/>
                </a:lnTo>
                <a:lnTo>
                  <a:pt x="5486400" y="517236"/>
                </a:lnTo>
                <a:lnTo>
                  <a:pt x="5865091" y="323273"/>
                </a:lnTo>
                <a:lnTo>
                  <a:pt x="5883563" y="304800"/>
                </a:lnTo>
                <a:lnTo>
                  <a:pt x="5791200" y="73891"/>
                </a:lnTo>
                <a:lnTo>
                  <a:pt x="5791200" y="18473"/>
                </a:lnTo>
                <a:lnTo>
                  <a:pt x="5781963" y="0"/>
                </a:lnTo>
                <a:lnTo>
                  <a:pt x="5523345" y="138545"/>
                </a:lnTo>
                <a:lnTo>
                  <a:pt x="5006109" y="415636"/>
                </a:lnTo>
                <a:lnTo>
                  <a:pt x="4451927" y="701963"/>
                </a:lnTo>
                <a:lnTo>
                  <a:pt x="3703782" y="1052945"/>
                </a:lnTo>
                <a:lnTo>
                  <a:pt x="2530763" y="1524000"/>
                </a:lnTo>
                <a:lnTo>
                  <a:pt x="1884218" y="1699491"/>
                </a:lnTo>
                <a:lnTo>
                  <a:pt x="794327" y="19304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4036291" y="1403927"/>
            <a:ext cx="4784436" cy="1745673"/>
          </a:xfrm>
          <a:custGeom>
            <a:avLst/>
            <a:gdLst>
              <a:gd name="connsiteX0" fmla="*/ 905164 w 4784436"/>
              <a:gd name="connsiteY0" fmla="*/ 1542473 h 1745673"/>
              <a:gd name="connsiteX1" fmla="*/ 203200 w 4784436"/>
              <a:gd name="connsiteY1" fmla="*/ 1681018 h 1745673"/>
              <a:gd name="connsiteX2" fmla="*/ 46182 w 4784436"/>
              <a:gd name="connsiteY2" fmla="*/ 1708728 h 1745673"/>
              <a:gd name="connsiteX3" fmla="*/ 9236 w 4784436"/>
              <a:gd name="connsiteY3" fmla="*/ 1717964 h 1745673"/>
              <a:gd name="connsiteX4" fmla="*/ 0 w 4784436"/>
              <a:gd name="connsiteY4" fmla="*/ 1717964 h 1745673"/>
              <a:gd name="connsiteX5" fmla="*/ 147782 w 4784436"/>
              <a:gd name="connsiteY5" fmla="*/ 1745673 h 1745673"/>
              <a:gd name="connsiteX6" fmla="*/ 517236 w 4784436"/>
              <a:gd name="connsiteY6" fmla="*/ 1736437 h 1745673"/>
              <a:gd name="connsiteX7" fmla="*/ 840509 w 4784436"/>
              <a:gd name="connsiteY7" fmla="*/ 1727200 h 1745673"/>
              <a:gd name="connsiteX8" fmla="*/ 997527 w 4784436"/>
              <a:gd name="connsiteY8" fmla="*/ 1727200 h 1745673"/>
              <a:gd name="connsiteX9" fmla="*/ 1865745 w 4784436"/>
              <a:gd name="connsiteY9" fmla="*/ 1496291 h 1745673"/>
              <a:gd name="connsiteX10" fmla="*/ 2807854 w 4784436"/>
              <a:gd name="connsiteY10" fmla="*/ 1191491 h 1745673"/>
              <a:gd name="connsiteX11" fmla="*/ 3999345 w 4784436"/>
              <a:gd name="connsiteY11" fmla="*/ 692728 h 1745673"/>
              <a:gd name="connsiteX12" fmla="*/ 4673600 w 4784436"/>
              <a:gd name="connsiteY12" fmla="*/ 332509 h 1745673"/>
              <a:gd name="connsiteX13" fmla="*/ 4784436 w 4784436"/>
              <a:gd name="connsiteY13" fmla="*/ 258618 h 1745673"/>
              <a:gd name="connsiteX14" fmla="*/ 4765964 w 4784436"/>
              <a:gd name="connsiteY14" fmla="*/ 157018 h 1745673"/>
              <a:gd name="connsiteX15" fmla="*/ 4664364 w 4784436"/>
              <a:gd name="connsiteY15" fmla="*/ 0 h 1745673"/>
              <a:gd name="connsiteX16" fmla="*/ 4553527 w 4784436"/>
              <a:gd name="connsiteY16" fmla="*/ 27709 h 1745673"/>
              <a:gd name="connsiteX17" fmla="*/ 3648364 w 4784436"/>
              <a:gd name="connsiteY17" fmla="*/ 508000 h 1745673"/>
              <a:gd name="connsiteX18" fmla="*/ 3260436 w 4784436"/>
              <a:gd name="connsiteY18" fmla="*/ 692728 h 1745673"/>
              <a:gd name="connsiteX19" fmla="*/ 2604654 w 4784436"/>
              <a:gd name="connsiteY19" fmla="*/ 969818 h 1745673"/>
              <a:gd name="connsiteX20" fmla="*/ 2161309 w 4784436"/>
              <a:gd name="connsiteY20" fmla="*/ 1136073 h 1745673"/>
              <a:gd name="connsiteX21" fmla="*/ 1819564 w 4784436"/>
              <a:gd name="connsiteY21" fmla="*/ 1265382 h 1745673"/>
              <a:gd name="connsiteX22" fmla="*/ 1191491 w 4784436"/>
              <a:gd name="connsiteY22" fmla="*/ 1468582 h 1745673"/>
              <a:gd name="connsiteX23" fmla="*/ 905164 w 4784436"/>
              <a:gd name="connsiteY23" fmla="*/ 1542473 h 174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84436" h="1745673">
                <a:moveTo>
                  <a:pt x="905164" y="1542473"/>
                </a:moveTo>
                <a:lnTo>
                  <a:pt x="203200" y="1681018"/>
                </a:lnTo>
                <a:lnTo>
                  <a:pt x="46182" y="1708728"/>
                </a:lnTo>
                <a:lnTo>
                  <a:pt x="9236" y="1717964"/>
                </a:lnTo>
                <a:lnTo>
                  <a:pt x="0" y="1717964"/>
                </a:lnTo>
                <a:lnTo>
                  <a:pt x="147782" y="1745673"/>
                </a:lnTo>
                <a:lnTo>
                  <a:pt x="517236" y="1736437"/>
                </a:lnTo>
                <a:lnTo>
                  <a:pt x="840509" y="1727200"/>
                </a:lnTo>
                <a:lnTo>
                  <a:pt x="997527" y="1727200"/>
                </a:lnTo>
                <a:lnTo>
                  <a:pt x="1865745" y="1496291"/>
                </a:lnTo>
                <a:lnTo>
                  <a:pt x="2807854" y="1191491"/>
                </a:lnTo>
                <a:lnTo>
                  <a:pt x="3999345" y="692728"/>
                </a:lnTo>
                <a:lnTo>
                  <a:pt x="4673600" y="332509"/>
                </a:lnTo>
                <a:lnTo>
                  <a:pt x="4784436" y="258618"/>
                </a:lnTo>
                <a:lnTo>
                  <a:pt x="4765964" y="157018"/>
                </a:lnTo>
                <a:lnTo>
                  <a:pt x="4664364" y="0"/>
                </a:lnTo>
                <a:lnTo>
                  <a:pt x="4553527" y="27709"/>
                </a:lnTo>
                <a:lnTo>
                  <a:pt x="3648364" y="508000"/>
                </a:lnTo>
                <a:lnTo>
                  <a:pt x="3260436" y="692728"/>
                </a:lnTo>
                <a:lnTo>
                  <a:pt x="2604654" y="969818"/>
                </a:lnTo>
                <a:lnTo>
                  <a:pt x="2161309" y="1136073"/>
                </a:lnTo>
                <a:lnTo>
                  <a:pt x="1819564" y="1265382"/>
                </a:lnTo>
                <a:lnTo>
                  <a:pt x="1191491" y="1468582"/>
                </a:lnTo>
                <a:lnTo>
                  <a:pt x="905164" y="154247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5144655" y="1681018"/>
            <a:ext cx="4747490" cy="1468582"/>
          </a:xfrm>
          <a:custGeom>
            <a:avLst/>
            <a:gdLst>
              <a:gd name="connsiteX0" fmla="*/ 1237672 w 4747490"/>
              <a:gd name="connsiteY0" fmla="*/ 1099127 h 1468582"/>
              <a:gd name="connsiteX1" fmla="*/ 544945 w 4747490"/>
              <a:gd name="connsiteY1" fmla="*/ 1302327 h 1468582"/>
              <a:gd name="connsiteX2" fmla="*/ 18472 w 4747490"/>
              <a:gd name="connsiteY2" fmla="*/ 1440873 h 1468582"/>
              <a:gd name="connsiteX3" fmla="*/ 0 w 4747490"/>
              <a:gd name="connsiteY3" fmla="*/ 1450109 h 1468582"/>
              <a:gd name="connsiteX4" fmla="*/ 110836 w 4747490"/>
              <a:gd name="connsiteY4" fmla="*/ 1459346 h 1468582"/>
              <a:gd name="connsiteX5" fmla="*/ 4747490 w 4747490"/>
              <a:gd name="connsiteY5" fmla="*/ 1468582 h 1468582"/>
              <a:gd name="connsiteX6" fmla="*/ 4664363 w 4747490"/>
              <a:gd name="connsiteY6" fmla="*/ 1348509 h 1468582"/>
              <a:gd name="connsiteX7" fmla="*/ 4027054 w 4747490"/>
              <a:gd name="connsiteY7" fmla="*/ 526473 h 1468582"/>
              <a:gd name="connsiteX8" fmla="*/ 3879272 w 4747490"/>
              <a:gd name="connsiteY8" fmla="*/ 314037 h 1468582"/>
              <a:gd name="connsiteX9" fmla="*/ 3759200 w 4747490"/>
              <a:gd name="connsiteY9" fmla="*/ 92364 h 1468582"/>
              <a:gd name="connsiteX10" fmla="*/ 3703781 w 4747490"/>
              <a:gd name="connsiteY10" fmla="*/ 0 h 1468582"/>
              <a:gd name="connsiteX11" fmla="*/ 3241963 w 4747490"/>
              <a:gd name="connsiteY11" fmla="*/ 258618 h 1468582"/>
              <a:gd name="connsiteX12" fmla="*/ 2946400 w 4747490"/>
              <a:gd name="connsiteY12" fmla="*/ 397164 h 1468582"/>
              <a:gd name="connsiteX13" fmla="*/ 2087418 w 4747490"/>
              <a:gd name="connsiteY13" fmla="*/ 785091 h 1468582"/>
              <a:gd name="connsiteX14" fmla="*/ 1644072 w 4747490"/>
              <a:gd name="connsiteY14" fmla="*/ 951346 h 1468582"/>
              <a:gd name="connsiteX15" fmla="*/ 1237672 w 4747490"/>
              <a:gd name="connsiteY15" fmla="*/ 1099127 h 146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47490" h="1468582">
                <a:moveTo>
                  <a:pt x="1237672" y="1099127"/>
                </a:moveTo>
                <a:lnTo>
                  <a:pt x="544945" y="1302327"/>
                </a:lnTo>
                <a:lnTo>
                  <a:pt x="18472" y="1440873"/>
                </a:lnTo>
                <a:lnTo>
                  <a:pt x="0" y="1450109"/>
                </a:lnTo>
                <a:lnTo>
                  <a:pt x="110836" y="1459346"/>
                </a:lnTo>
                <a:lnTo>
                  <a:pt x="4747490" y="1468582"/>
                </a:lnTo>
                <a:lnTo>
                  <a:pt x="4664363" y="1348509"/>
                </a:lnTo>
                <a:lnTo>
                  <a:pt x="4027054" y="526473"/>
                </a:lnTo>
                <a:lnTo>
                  <a:pt x="3879272" y="314037"/>
                </a:lnTo>
                <a:lnTo>
                  <a:pt x="3759200" y="92364"/>
                </a:lnTo>
                <a:lnTo>
                  <a:pt x="3703781" y="0"/>
                </a:lnTo>
                <a:lnTo>
                  <a:pt x="3241963" y="258618"/>
                </a:lnTo>
                <a:lnTo>
                  <a:pt x="2946400" y="397164"/>
                </a:lnTo>
                <a:lnTo>
                  <a:pt x="2087418" y="785091"/>
                </a:lnTo>
                <a:lnTo>
                  <a:pt x="1644072" y="951346"/>
                </a:lnTo>
                <a:lnTo>
                  <a:pt x="1237672" y="1099127"/>
                </a:lnTo>
                <a:close/>
              </a:path>
            </a:pathLst>
          </a:custGeom>
          <a:solidFill>
            <a:srgbClr val="9E6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611288" y="1112032"/>
            <a:ext cx="311148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/>
              <a:t>主表演台</a:t>
            </a:r>
            <a:endParaRPr lang="zh-CN" altLang="en-US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90" y="3255172"/>
            <a:ext cx="3397238" cy="190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182528" y="5159157"/>
            <a:ext cx="311148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台阶式修剪，形成整齐的彩色带</a:t>
            </a:r>
            <a:endParaRPr lang="zh-CN" altLang="en-US" sz="16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1552" y="3255172"/>
            <a:ext cx="1621151" cy="121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9039" y="3255172"/>
            <a:ext cx="169003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7568" y="3255172"/>
            <a:ext cx="164307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12014" y="3255173"/>
            <a:ext cx="18573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26461" y="3237710"/>
            <a:ext cx="1714511" cy="12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3682990" y="4469618"/>
            <a:ext cx="10001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红车</a:t>
            </a:r>
            <a:endParaRPr lang="zh-CN" alt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825998" y="4469618"/>
            <a:ext cx="10001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黄金叶</a:t>
            </a:r>
            <a:endParaRPr lang="zh-CN" alt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969006" y="4469618"/>
            <a:ext cx="10001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红花檵木</a:t>
            </a:r>
            <a:endParaRPr lang="zh-CN" alt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7183452" y="4469618"/>
            <a:ext cx="107157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双色 茉莉</a:t>
            </a:r>
            <a:endParaRPr lang="zh-CN" alt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8397897" y="4469618"/>
            <a:ext cx="16827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地被</a:t>
            </a:r>
            <a:r>
              <a:rPr lang="zh-CN" altLang="en-US" sz="1400" dirty="0" smtClean="0"/>
              <a:t>：紫花马樱丹</a:t>
            </a:r>
            <a:endParaRPr lang="zh-CN" altLang="en-US" sz="1400" dirty="0"/>
          </a:p>
        </p:txBody>
      </p:sp>
      <p:cxnSp>
        <p:nvCxnSpPr>
          <p:cNvPr id="41" name="直接箭头连接符 40"/>
          <p:cNvCxnSpPr/>
          <p:nvPr/>
        </p:nvCxnSpPr>
        <p:spPr>
          <a:xfrm rot="10800000">
            <a:off x="3325800" y="2612230"/>
            <a:ext cx="785818" cy="642942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rot="10800000">
            <a:off x="4540246" y="2612230"/>
            <a:ext cx="785818" cy="642942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rot="10800000">
            <a:off x="5540378" y="2612230"/>
            <a:ext cx="785818" cy="642942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rot="10800000">
            <a:off x="6540510" y="2612230"/>
            <a:ext cx="785818" cy="642942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rot="10800000">
            <a:off x="7826394" y="2612230"/>
            <a:ext cx="785818" cy="642942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区域现状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66" y="1112032"/>
            <a:ext cx="4790732" cy="359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455" y="1112032"/>
            <a:ext cx="475970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539982" y="4826808"/>
            <a:ext cx="45720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台风期间破坏严重，此区无任何遮阴的树木，且开花植物少，视觉效果差。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优化方案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/>
              <a:ea typeface="微软雅黑"/>
              <a:cs typeface="微软雅黑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83056" y="4025459"/>
            <a:ext cx="5429288" cy="10156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500" dirty="0" smtClean="0"/>
              <a:t>黄花风铃木，春天枝条叶疏，清明节前后会开漂亮的黄花；夏天长叶结果荚；秋天枝叶繁盛，一片绿油油的景象；冬天枯枝落叶，呈现出凄凉之美。成片种植景观效果尤佳，目前在厦门忠仑公园、大屏山公园等多处有种植。</a:t>
            </a:r>
            <a:endParaRPr lang="zh-CN" altLang="en-US" sz="1500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7643" y="628091"/>
            <a:ext cx="3502240" cy="262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5453" y="611966"/>
            <a:ext cx="352218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28" y="897718"/>
            <a:ext cx="2645938" cy="280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椭圆 46"/>
          <p:cNvSpPr/>
          <p:nvPr/>
        </p:nvSpPr>
        <p:spPr>
          <a:xfrm>
            <a:off x="3182924" y="2469354"/>
            <a:ext cx="285752" cy="28575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4683122" y="2469354"/>
            <a:ext cx="285752" cy="28575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5468940" y="1897850"/>
            <a:ext cx="285752" cy="28575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4111618" y="1826412"/>
            <a:ext cx="285752" cy="28575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3111486" y="1683536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2897172" y="1754974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9183716" y="2255040"/>
            <a:ext cx="285752" cy="28575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8612212" y="2755106"/>
            <a:ext cx="285752" cy="28575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8397898" y="2183602"/>
            <a:ext cx="285752" cy="28575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6683386" y="1826412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7683518" y="1683536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7469204" y="1826412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6969138" y="1969288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7326328" y="2040726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7254890" y="1754974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箭头连接符 64"/>
          <p:cNvCxnSpPr/>
          <p:nvPr/>
        </p:nvCxnSpPr>
        <p:spPr>
          <a:xfrm rot="10800000">
            <a:off x="4968874" y="2683668"/>
            <a:ext cx="1000132" cy="71438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969006" y="3398048"/>
            <a:ext cx="10001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种植点</a:t>
            </a:r>
            <a:endParaRPr lang="zh-CN" altLang="en-US" sz="1600" dirty="0"/>
          </a:p>
        </p:txBody>
      </p:sp>
      <p:cxnSp>
        <p:nvCxnSpPr>
          <p:cNvPr id="68" name="直接箭头连接符 67"/>
          <p:cNvCxnSpPr>
            <a:endCxn id="58" idx="3"/>
          </p:cNvCxnSpPr>
          <p:nvPr/>
        </p:nvCxnSpPr>
        <p:spPr>
          <a:xfrm flipV="1">
            <a:off x="6969138" y="2427507"/>
            <a:ext cx="1470607" cy="970541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90" y="3755238"/>
            <a:ext cx="2714644" cy="180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7172" y="3326609"/>
            <a:ext cx="785818" cy="222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区域现状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04" y="826280"/>
            <a:ext cx="3429024" cy="456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183338"/>
            <a:ext cx="278425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968742" y="4255304"/>
            <a:ext cx="5429288" cy="3231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500" dirty="0" smtClean="0"/>
              <a:t>此通道一侧的七里香绿篱在台风期间被砸毁，目前杂草丛生</a:t>
            </a:r>
            <a:endParaRPr lang="zh-CN" altLang="en-US" sz="1500" dirty="0"/>
          </a:p>
        </p:txBody>
      </p:sp>
      <p:sp>
        <p:nvSpPr>
          <p:cNvPr id="8" name="椭圆 7"/>
          <p:cNvSpPr/>
          <p:nvPr/>
        </p:nvSpPr>
        <p:spPr>
          <a:xfrm rot="927826">
            <a:off x="1010064" y="1251892"/>
            <a:ext cx="1285884" cy="4238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rot="19850096">
            <a:off x="6947603" y="1556380"/>
            <a:ext cx="693369" cy="2395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优化方案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056" y="3314468"/>
            <a:ext cx="5715040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更改为毛杜鹃做绿篱，四季常绿，春季开花。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04" y="826280"/>
            <a:ext cx="3429024" cy="456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椭圆 9"/>
          <p:cNvSpPr/>
          <p:nvPr/>
        </p:nvSpPr>
        <p:spPr>
          <a:xfrm rot="927826">
            <a:off x="1010064" y="1251892"/>
            <a:ext cx="1285884" cy="4238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7304" y="826280"/>
            <a:ext cx="2928867" cy="200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9137" y="826280"/>
            <a:ext cx="297601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区域现状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90" y="1038228"/>
            <a:ext cx="389835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75" y="395285"/>
            <a:ext cx="2685987" cy="357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575" y="366738"/>
            <a:ext cx="2698207" cy="360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682858" y="4398180"/>
            <a:ext cx="4857784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此区域被游客踩踏破坏严重，同时粉色品种的翠芦莉叶片小，无法遮挡住裸露的地面。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2528" y="183339"/>
            <a:ext cx="2643205" cy="5715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微软雅黑"/>
              </a:rPr>
              <a:t>优化方案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7106" y="4183866"/>
            <a:ext cx="4714908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移走原有的粉色翠芦莉（叶片小，花期短），改为紫色翠芦莉（叶片大，花期晚春至深秋，目前战壕沟在使用），密植形成隔离带。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28" y="826280"/>
            <a:ext cx="4500594" cy="315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312" y="826280"/>
            <a:ext cx="4643470" cy="31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390</Words>
  <Application>Microsoft Office PowerPoint</Application>
  <PresentationFormat>自定义</PresentationFormat>
  <Paragraphs>36</Paragraphs>
  <Slides>14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</vt:lpstr>
      <vt:lpstr>胡里山炮台景区后山绿化提升改造采购方案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DELL</cp:lastModifiedBy>
  <cp:revision>109</cp:revision>
  <dcterms:created xsi:type="dcterms:W3CDTF">2016-12-15T00:16:53Z</dcterms:created>
  <dcterms:modified xsi:type="dcterms:W3CDTF">2017-05-02T08:49:13Z</dcterms:modified>
</cp:coreProperties>
</file>